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1" r:id="rId2"/>
  </p:sldIdLst>
  <p:sldSz cx="6858000" cy="9906000" type="A4"/>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RONELLA, MERITXELL (ICMDM)" initials="G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8"/>
    <a:srgbClr val="0B5E84"/>
    <a:srgbClr val="747F85"/>
    <a:srgbClr val="00658F"/>
    <a:srgbClr val="7C63A3"/>
    <a:srgbClr val="7E64A4"/>
    <a:srgbClr val="596871"/>
    <a:srgbClr val="993489"/>
    <a:srgbClr val="AE5DA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3979" autoAdjust="0"/>
  </p:normalViewPr>
  <p:slideViewPr>
    <p:cSldViewPr>
      <p:cViewPr>
        <p:scale>
          <a:sx n="100" d="100"/>
          <a:sy n="100" d="100"/>
        </p:scale>
        <p:origin x="1483" y="-178"/>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F472BA49-DE49-484A-BB92-35A74A6DE3CF}" type="datetimeFigureOut">
              <a:rPr lang="es-ES" smtClean="0"/>
              <a:t>22/10/2024</a:t>
            </a:fld>
            <a:endParaRPr lang="es-ES"/>
          </a:p>
        </p:txBody>
      </p:sp>
      <p:sp>
        <p:nvSpPr>
          <p:cNvPr id="4" name="Marcador de imagen de diapositiva 3"/>
          <p:cNvSpPr>
            <a:spLocks noGrp="1" noRot="1" noChangeAspect="1"/>
          </p:cNvSpPr>
          <p:nvPr>
            <p:ph type="sldImg" idx="2"/>
          </p:nvPr>
        </p:nvSpPr>
        <p:spPr>
          <a:xfrm>
            <a:off x="2354263" y="1279525"/>
            <a:ext cx="2390775" cy="34544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1BFD97DE-A97C-43AC-906F-6326D8428778}" type="slidenum">
              <a:rPr lang="es-ES" smtClean="0"/>
              <a:t>‹Nº›</a:t>
            </a:fld>
            <a:endParaRPr lang="es-ES"/>
          </a:p>
        </p:txBody>
      </p:sp>
    </p:spTree>
    <p:extLst>
      <p:ext uri="{BB962C8B-B14F-4D97-AF65-F5344CB8AC3E}">
        <p14:creationId xmlns:p14="http://schemas.microsoft.com/office/powerpoint/2010/main" val="166607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BFD97DE-A97C-43AC-906F-6326D8428778}" type="slidenum">
              <a:rPr lang="es-ES" smtClean="0"/>
              <a:t>1</a:t>
            </a:fld>
            <a:endParaRPr lang="es-ES"/>
          </a:p>
        </p:txBody>
      </p:sp>
    </p:spTree>
    <p:extLst>
      <p:ext uri="{BB962C8B-B14F-4D97-AF65-F5344CB8AC3E}">
        <p14:creationId xmlns:p14="http://schemas.microsoft.com/office/powerpoint/2010/main" val="246718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3077282"/>
            <a:ext cx="5829300" cy="2123369"/>
          </a:xfrm>
        </p:spPr>
        <p:txBody>
          <a:bodyPr/>
          <a:lstStyle/>
          <a:p>
            <a:r>
              <a:rPr lang="es-ES"/>
              <a:t>Haga clic para modificar el estilo de título del patrón</a:t>
            </a:r>
            <a:endParaRPr lang="ca-ES"/>
          </a:p>
        </p:txBody>
      </p:sp>
      <p:sp>
        <p:nvSpPr>
          <p:cNvPr id="3" name="2 Subtítulo"/>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22/10/2024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22/10/2024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96700"/>
            <a:ext cx="1543050" cy="8452203"/>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342900" y="396700"/>
            <a:ext cx="4514850" cy="845220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22/10/2024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BC1EE59A-67DF-4ABC-A904-2040D886B9A7}" type="datetimeFigureOut">
              <a:rPr lang="ca-ES" smtClean="0"/>
              <a:pPr/>
              <a:t>22/10/2024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6365523"/>
            <a:ext cx="5829300" cy="1967442"/>
          </a:xfrm>
        </p:spPr>
        <p:txBody>
          <a:bodyPr anchor="t"/>
          <a:lstStyle>
            <a:lvl1pPr algn="l">
              <a:defRPr sz="4000"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C1EE59A-67DF-4ABC-A904-2040D886B9A7}" type="datetimeFigureOut">
              <a:rPr lang="ca-ES" smtClean="0"/>
              <a:pPr/>
              <a:t>22/10/2024</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fecha"/>
          <p:cNvSpPr>
            <a:spLocks noGrp="1"/>
          </p:cNvSpPr>
          <p:nvPr>
            <p:ph type="dt" sz="half" idx="10"/>
          </p:nvPr>
        </p:nvSpPr>
        <p:spPr/>
        <p:txBody>
          <a:bodyPr/>
          <a:lstStyle/>
          <a:p>
            <a:fld id="{BC1EE59A-67DF-4ABC-A904-2040D886B9A7}" type="datetimeFigureOut">
              <a:rPr lang="ca-ES" smtClean="0"/>
              <a:pPr/>
              <a:t>22/10/2024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6 Marcador de fecha"/>
          <p:cNvSpPr>
            <a:spLocks noGrp="1"/>
          </p:cNvSpPr>
          <p:nvPr>
            <p:ph type="dt" sz="half" idx="10"/>
          </p:nvPr>
        </p:nvSpPr>
        <p:spPr/>
        <p:txBody>
          <a:bodyPr/>
          <a:lstStyle/>
          <a:p>
            <a:fld id="{BC1EE59A-67DF-4ABC-A904-2040D886B9A7}" type="datetimeFigureOut">
              <a:rPr lang="ca-ES" smtClean="0"/>
              <a:pPr/>
              <a:t>22/10/2024</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fecha"/>
          <p:cNvSpPr>
            <a:spLocks noGrp="1"/>
          </p:cNvSpPr>
          <p:nvPr>
            <p:ph type="dt" sz="half" idx="10"/>
          </p:nvPr>
        </p:nvSpPr>
        <p:spPr/>
        <p:txBody>
          <a:bodyPr/>
          <a:lstStyle/>
          <a:p>
            <a:fld id="{BC1EE59A-67DF-4ABC-A904-2040D886B9A7}" type="datetimeFigureOut">
              <a:rPr lang="ca-ES" smtClean="0"/>
              <a:pPr/>
              <a:t>22/10/2024</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1EE59A-67DF-4ABC-A904-2040D886B9A7}" type="datetimeFigureOut">
              <a:rPr lang="ca-ES" smtClean="0"/>
              <a:pPr/>
              <a:t>22/10/2024</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94405"/>
            <a:ext cx="2256235" cy="1678517"/>
          </a:xfrm>
        </p:spPr>
        <p:txBody>
          <a:bodyPr anchor="b"/>
          <a:lstStyle>
            <a:lvl1pPr algn="l">
              <a:defRPr sz="2000" b="1"/>
            </a:lvl1pPr>
          </a:lstStyle>
          <a:p>
            <a:r>
              <a:rPr lang="es-ES"/>
              <a:t>Haga clic para modificar el estilo de título del patrón</a:t>
            </a:r>
            <a:endParaRPr lang="ca-ES"/>
          </a:p>
        </p:txBody>
      </p:sp>
      <p:sp>
        <p:nvSpPr>
          <p:cNvPr id="3" name="2 Marcador de contenido"/>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22/10/2024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934200"/>
            <a:ext cx="4114800" cy="818622"/>
          </a:xfrm>
        </p:spPr>
        <p:txBody>
          <a:bodyPr anchor="b"/>
          <a:lstStyle>
            <a:lvl1pPr algn="l">
              <a:defRPr sz="2000"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C1EE59A-67DF-4ABC-A904-2040D886B9A7}" type="datetimeFigureOut">
              <a:rPr lang="ca-ES" smtClean="0"/>
              <a:pPr/>
              <a:t>22/10/2024</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07519C0A-F23F-4A1A-87A3-2F37C2C7DC7A}"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2 Marcador de texto"/>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C1EE59A-67DF-4ABC-A904-2040D886B9A7}" type="datetimeFigureOut">
              <a:rPr lang="ca-ES" smtClean="0"/>
              <a:pPr/>
              <a:t>22/10/2024</a:t>
            </a:fld>
            <a:endParaRPr lang="ca-ES"/>
          </a:p>
        </p:txBody>
      </p:sp>
      <p:sp>
        <p:nvSpPr>
          <p:cNvPr id="5" name="4 Marcador de pie de página"/>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07519C0A-F23F-4A1A-87A3-2F37C2C7DC7A}"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hyperlink" Target="mailto:otc@ciberisciii.es"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www.ciberisciii.es/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150185" y="1012922"/>
            <a:ext cx="6521432" cy="1158153"/>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140968" y="2249313"/>
            <a:ext cx="3530648" cy="2499423"/>
          </a:xfrm>
          <a:prstGeom prst="rect">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C63A3"/>
              </a:solidFill>
            </a:endParaRPr>
          </a:p>
        </p:txBody>
      </p:sp>
      <p:sp>
        <p:nvSpPr>
          <p:cNvPr id="31" name="Pentagon 30"/>
          <p:cNvSpPr/>
          <p:nvPr/>
        </p:nvSpPr>
        <p:spPr>
          <a:xfrm>
            <a:off x="150183" y="2249314"/>
            <a:ext cx="3372969" cy="2499422"/>
          </a:xfrm>
          <a:prstGeom prst="homePlate">
            <a:avLst>
              <a:gd name="adj" fmla="val 9015"/>
            </a:avLst>
          </a:prstGeom>
          <a:solidFill>
            <a:schemeClr val="bg1"/>
          </a:solidFill>
          <a:ln w="38100" cap="flat" cmpd="sng" algn="ctr">
            <a:solidFill>
              <a:srgbClr val="0B5E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Rectangle 1"/>
          <p:cNvSpPr>
            <a:spLocks noChangeArrowheads="1"/>
          </p:cNvSpPr>
          <p:nvPr/>
        </p:nvSpPr>
        <p:spPr bwMode="auto">
          <a:xfrm>
            <a:off x="148485" y="1020370"/>
            <a:ext cx="649655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1600" b="1" i="1" cap="all" dirty="0">
                <a:solidFill>
                  <a:schemeClr val="bg1"/>
                </a:solidFill>
              </a:rPr>
              <a:t>TAF1 as a therapeutic target and biomarker in progressive multiple sclerosis</a:t>
            </a:r>
            <a:endParaRPr lang="en-US" sz="1400" b="1" dirty="0">
              <a:solidFill>
                <a:schemeClr val="bg1"/>
              </a:solidFill>
              <a:latin typeface="Calibri" pitchFamily="34" charset="0"/>
              <a:ea typeface="Times New Roman" pitchFamily="18" charset="0"/>
              <a:cs typeface="GillSansMT-Bold"/>
            </a:endParaRPr>
          </a:p>
        </p:txBody>
      </p:sp>
      <p:sp>
        <p:nvSpPr>
          <p:cNvPr id="18" name="17 CuadroTexto"/>
          <p:cNvSpPr txBox="1"/>
          <p:nvPr/>
        </p:nvSpPr>
        <p:spPr>
          <a:xfrm>
            <a:off x="205128" y="2315413"/>
            <a:ext cx="3079856" cy="2277547"/>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The Need</a:t>
            </a:r>
          </a:p>
          <a:p>
            <a:pPr algn="just"/>
            <a:r>
              <a:rPr lang="en-US" sz="1000" dirty="0">
                <a:solidFill>
                  <a:srgbClr val="005888"/>
                </a:solidFill>
                <a:latin typeface="Calibri" pitchFamily="34" charset="0"/>
                <a:cs typeface="Arial" pitchFamily="34" charset="0"/>
              </a:rPr>
              <a:t>Multiple sclerosis (MS) affects 2.8 million people worldwide and is characterized by CNS </a:t>
            </a:r>
            <a:r>
              <a:rPr lang="en-US" sz="1000" dirty="0" err="1">
                <a:solidFill>
                  <a:srgbClr val="005888"/>
                </a:solidFill>
                <a:latin typeface="Calibri" pitchFamily="34" charset="0"/>
                <a:cs typeface="Arial" pitchFamily="34" charset="0"/>
              </a:rPr>
              <a:t>neuroinflammation</a:t>
            </a:r>
            <a:r>
              <a:rPr lang="en-US" sz="1000" dirty="0">
                <a:solidFill>
                  <a:srgbClr val="005888"/>
                </a:solidFill>
                <a:latin typeface="Calibri" pitchFamily="34" charset="0"/>
                <a:cs typeface="Arial" pitchFamily="34" charset="0"/>
              </a:rPr>
              <a:t> and demyelination leading to </a:t>
            </a:r>
            <a:r>
              <a:rPr lang="en-US" sz="1000" dirty="0" err="1">
                <a:solidFill>
                  <a:srgbClr val="005888"/>
                </a:solidFill>
                <a:latin typeface="Calibri" pitchFamily="34" charset="0"/>
                <a:cs typeface="Arial" pitchFamily="34" charset="0"/>
              </a:rPr>
              <a:t>disablility</a:t>
            </a:r>
            <a:r>
              <a:rPr lang="en-US" sz="1000" dirty="0">
                <a:solidFill>
                  <a:srgbClr val="005888"/>
                </a:solidFill>
                <a:latin typeface="Calibri" pitchFamily="34" charset="0"/>
                <a:cs typeface="Arial" pitchFamily="34" charset="0"/>
              </a:rPr>
              <a:t>. Genetic risk variants implicate genes involved in immune function, while MS severity is associated with variation in genes preferentially expressed within the CNS. This probably explains why the currently available immunological therapies are effective solely in preventing relapses in the initial phase and no treatment is available to prevent or halt the progression that seems to forge within the CNS. To date, the molecular events able to trigger progressive MS have remained unknown. </a:t>
            </a:r>
          </a:p>
        </p:txBody>
      </p:sp>
      <p:sp>
        <p:nvSpPr>
          <p:cNvPr id="27" name="26 CuadroTexto"/>
          <p:cNvSpPr txBox="1"/>
          <p:nvPr/>
        </p:nvSpPr>
        <p:spPr>
          <a:xfrm>
            <a:off x="3597417" y="2290471"/>
            <a:ext cx="2999935" cy="2431435"/>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The Solution</a:t>
            </a:r>
          </a:p>
          <a:p>
            <a:pPr algn="just"/>
            <a:r>
              <a:rPr lang="en-US" sz="1000" dirty="0">
                <a:solidFill>
                  <a:srgbClr val="005888"/>
                </a:solidFill>
                <a:latin typeface="Calibri" pitchFamily="34" charset="0"/>
                <a:cs typeface="Arial" pitchFamily="34" charset="0"/>
              </a:rPr>
              <a:t>Through a detailed research in normal-appearing cerebral cortex samples (i.e., free of demyelinating lesions) from control and case individuals, we found lower </a:t>
            </a:r>
            <a:r>
              <a:rPr lang="en-US" sz="1000" dirty="0" err="1">
                <a:solidFill>
                  <a:srgbClr val="005888"/>
                </a:solidFill>
                <a:latin typeface="Calibri" pitchFamily="34" charset="0"/>
                <a:cs typeface="Arial" pitchFamily="34" charset="0"/>
              </a:rPr>
              <a:t>immunodetection</a:t>
            </a:r>
            <a:r>
              <a:rPr lang="en-US" sz="1000" dirty="0">
                <a:solidFill>
                  <a:srgbClr val="005888"/>
                </a:solidFill>
                <a:latin typeface="Calibri" pitchFamily="34" charset="0"/>
                <a:cs typeface="Arial" pitchFamily="34" charset="0"/>
              </a:rPr>
              <a:t> of the C-terminus of TAF1 from patients with progressive MS. These results point to changes in TAF1 and its modifiers as potential biomarkers of progressive MS.</a:t>
            </a:r>
          </a:p>
          <a:p>
            <a:pPr algn="just"/>
            <a:r>
              <a:rPr lang="en-US" sz="1000" dirty="0">
                <a:solidFill>
                  <a:srgbClr val="005888"/>
                </a:solidFill>
                <a:latin typeface="Calibri" pitchFamily="34" charset="0"/>
                <a:cs typeface="Arial" pitchFamily="34" charset="0"/>
              </a:rPr>
              <a:t>Likewise, the possibility of TAF1 as a therapeutic target for progressive MS is raised since the alteration observed in the brain of individuals with MS could have a causal relationship with the disease, being sufficient to generate the demyelinating condition in an animal model, and no other target is known in the progressive phase of this disease.</a:t>
            </a:r>
            <a:endParaRPr lang="en-GB" sz="1000" dirty="0">
              <a:solidFill>
                <a:srgbClr val="005888"/>
              </a:solidFill>
              <a:latin typeface="Calibri" pitchFamily="34" charset="0"/>
              <a:cs typeface="Arial" pitchFamily="34" charset="0"/>
            </a:endParaRPr>
          </a:p>
        </p:txBody>
      </p:sp>
      <p:sp>
        <p:nvSpPr>
          <p:cNvPr id="34" name="17 CuadroTexto"/>
          <p:cNvSpPr txBox="1"/>
          <p:nvPr/>
        </p:nvSpPr>
        <p:spPr>
          <a:xfrm>
            <a:off x="212389" y="4959023"/>
            <a:ext cx="6401384" cy="1908215"/>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Innovative Aspects</a:t>
            </a:r>
          </a:p>
          <a:p>
            <a:endParaRPr lang="en-US" sz="600" b="1" dirty="0">
              <a:solidFill>
                <a:srgbClr val="005888"/>
              </a:solidFill>
              <a:latin typeface="Calibri" pitchFamily="34" charset="0"/>
              <a:cs typeface="Arial" pitchFamily="34" charset="0"/>
            </a:endParaRPr>
          </a:p>
          <a:p>
            <a:pPr marL="171450" indent="-171450" algn="just">
              <a:buFontTx/>
              <a:buChar char="-"/>
            </a:pPr>
            <a:r>
              <a:rPr lang="en-US" sz="1000" dirty="0">
                <a:solidFill>
                  <a:srgbClr val="005888"/>
                </a:solidFill>
                <a:latin typeface="Calibri" pitchFamily="34" charset="0"/>
                <a:cs typeface="Arial" pitchFamily="34" charset="0"/>
              </a:rPr>
              <a:t>We have created, using CRISPR technology, a mouse line in which the C-terminal region encoded by exon 38 has been deleted. This animal model, called Taf1del38 mouse, develops a progressive motor phenotype and massive demyelination of the CNS, accompanied by </a:t>
            </a:r>
            <a:r>
              <a:rPr lang="en-US" sz="1000" dirty="0" err="1">
                <a:solidFill>
                  <a:srgbClr val="005888"/>
                </a:solidFill>
                <a:latin typeface="Calibri" pitchFamily="34" charset="0"/>
                <a:cs typeface="Arial" pitchFamily="34" charset="0"/>
              </a:rPr>
              <a:t>neuroinflammation</a:t>
            </a:r>
            <a:r>
              <a:rPr lang="en-US" sz="1000" dirty="0">
                <a:solidFill>
                  <a:srgbClr val="005888"/>
                </a:solidFill>
                <a:latin typeface="Calibri" pitchFamily="34" charset="0"/>
                <a:cs typeface="Arial" pitchFamily="34" charset="0"/>
              </a:rPr>
              <a:t> mediated by resident glia, without infiltration of the CNS by cells of the immune system. Therefore, the Taf1d38 mouse model demonstrates that the elimination of the C-terminal end of TAF1 alone is capable of triggering a symptomatic, histopathological and molecular picture very similar to progressive MS.</a:t>
            </a:r>
          </a:p>
          <a:p>
            <a:pPr marL="171450" indent="-171450" algn="just">
              <a:buFontTx/>
              <a:buChar char="-"/>
            </a:pPr>
            <a:r>
              <a:rPr lang="en-US" sz="1000" dirty="0">
                <a:solidFill>
                  <a:srgbClr val="005888"/>
                </a:solidFill>
                <a:latin typeface="Calibri" pitchFamily="34" charset="0"/>
                <a:cs typeface="Arial" pitchFamily="34" charset="0"/>
              </a:rPr>
              <a:t>The Taf1d38 mouse is emerging as the first genetic model of progressive MS, useful for further investigating the </a:t>
            </a:r>
            <a:r>
              <a:rPr lang="en-US" sz="1000" dirty="0" err="1">
                <a:solidFill>
                  <a:srgbClr val="005888"/>
                </a:solidFill>
                <a:latin typeface="Calibri" pitchFamily="34" charset="0"/>
                <a:cs typeface="Arial" pitchFamily="34" charset="0"/>
              </a:rPr>
              <a:t>etiopathogenic</a:t>
            </a:r>
            <a:r>
              <a:rPr lang="en-US" sz="1000" dirty="0">
                <a:solidFill>
                  <a:srgbClr val="005888"/>
                </a:solidFill>
                <a:latin typeface="Calibri" pitchFamily="34" charset="0"/>
                <a:cs typeface="Arial" pitchFamily="34" charset="0"/>
              </a:rPr>
              <a:t> mechanisms of the disease, and also as a test bed for the preclinical analysis of new therapies.</a:t>
            </a:r>
          </a:p>
          <a:p>
            <a:pPr marL="171450" indent="-171450" algn="just">
              <a:buFontTx/>
              <a:buChar char="-"/>
            </a:pPr>
            <a:r>
              <a:rPr lang="en-US" sz="1000" dirty="0">
                <a:solidFill>
                  <a:srgbClr val="005888"/>
                </a:solidFill>
                <a:latin typeface="Calibri" pitchFamily="34" charset="0"/>
                <a:cs typeface="Arial" pitchFamily="34" charset="0"/>
              </a:rPr>
              <a:t>We first discovered that the C-terminal end (encoded by exon38) of TAF1 is altered in MS brains. </a:t>
            </a:r>
          </a:p>
          <a:p>
            <a:pPr marL="171450" indent="-171450" algn="just">
              <a:buFontTx/>
              <a:buChar char="-"/>
            </a:pPr>
            <a:endParaRPr lang="en-US" sz="1000" b="1" dirty="0">
              <a:solidFill>
                <a:srgbClr val="005888"/>
              </a:solidFill>
              <a:latin typeface="Calibri" pitchFamily="34" charset="0"/>
              <a:cs typeface="Arial" pitchFamily="34" charset="0"/>
            </a:endParaRPr>
          </a:p>
        </p:txBody>
      </p:sp>
      <p:sp>
        <p:nvSpPr>
          <p:cNvPr id="46" name="17 CuadroTexto"/>
          <p:cNvSpPr txBox="1"/>
          <p:nvPr/>
        </p:nvSpPr>
        <p:spPr>
          <a:xfrm>
            <a:off x="320991" y="6813932"/>
            <a:ext cx="3432523" cy="584775"/>
          </a:xfrm>
          <a:prstGeom prst="rect">
            <a:avLst/>
          </a:prstGeom>
          <a:noFill/>
        </p:spPr>
        <p:txBody>
          <a:bodyPr wrap="square" rtlCol="0">
            <a:spAutoFit/>
          </a:bodyPr>
          <a:lstStyle/>
          <a:p>
            <a:pPr lvl="0"/>
            <a:r>
              <a:rPr lang="en-US" sz="1200" b="1" dirty="0">
                <a:solidFill>
                  <a:srgbClr val="005888"/>
                </a:solidFill>
                <a:latin typeface="Calibri" pitchFamily="34" charset="0"/>
                <a:cs typeface="Arial" pitchFamily="34" charset="0"/>
              </a:rPr>
              <a:t>Intellectual Property:</a:t>
            </a:r>
          </a:p>
          <a:p>
            <a:pPr lvl="0" algn="just"/>
            <a:r>
              <a:rPr lang="en-US" sz="1000" dirty="0">
                <a:solidFill>
                  <a:srgbClr val="005888"/>
                </a:solidFill>
                <a:latin typeface="Calibri" pitchFamily="34" charset="0"/>
                <a:cs typeface="Arial" pitchFamily="34" charset="0"/>
              </a:rPr>
              <a:t>• Priority European patent application filed (August 14, 2024)</a:t>
            </a:r>
          </a:p>
          <a:p>
            <a:pPr lvl="0" algn="just"/>
            <a:r>
              <a:rPr lang="en-US" sz="1000" dirty="0">
                <a:solidFill>
                  <a:srgbClr val="005888"/>
                </a:solidFill>
                <a:latin typeface="Calibri" pitchFamily="34" charset="0"/>
                <a:cs typeface="Arial" pitchFamily="34" charset="0"/>
              </a:rPr>
              <a:t>• Suitable for international extension (PCT application)</a:t>
            </a:r>
          </a:p>
        </p:txBody>
      </p:sp>
      <p:sp>
        <p:nvSpPr>
          <p:cNvPr id="47" name="17 CuadroTexto"/>
          <p:cNvSpPr txBox="1"/>
          <p:nvPr/>
        </p:nvSpPr>
        <p:spPr>
          <a:xfrm>
            <a:off x="4653136" y="8015580"/>
            <a:ext cx="1676400" cy="276999"/>
          </a:xfrm>
          <a:prstGeom prst="rect">
            <a:avLst/>
          </a:prstGeom>
          <a:noFill/>
        </p:spPr>
        <p:txBody>
          <a:bodyPr wrap="square" rtlCol="0">
            <a:spAutoFit/>
          </a:bodyPr>
          <a:lstStyle/>
          <a:p>
            <a:r>
              <a:rPr lang="en-US" sz="1200" b="1" dirty="0">
                <a:solidFill>
                  <a:srgbClr val="005888"/>
                </a:solidFill>
                <a:latin typeface="Calibri" pitchFamily="34" charset="0"/>
                <a:cs typeface="Arial" pitchFamily="34" charset="0"/>
              </a:rPr>
              <a:t>Contact details</a:t>
            </a:r>
          </a:p>
        </p:txBody>
      </p:sp>
      <p:sp>
        <p:nvSpPr>
          <p:cNvPr id="54" name="28 Rectángulo"/>
          <p:cNvSpPr/>
          <p:nvPr/>
        </p:nvSpPr>
        <p:spPr>
          <a:xfrm>
            <a:off x="147928" y="4847876"/>
            <a:ext cx="6521432" cy="4353596"/>
          </a:xfrm>
          <a:prstGeom prst="rect">
            <a:avLst/>
          </a:prstGeom>
          <a:no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28 Rectángulo"/>
          <p:cNvSpPr/>
          <p:nvPr/>
        </p:nvSpPr>
        <p:spPr>
          <a:xfrm>
            <a:off x="179516" y="7615529"/>
            <a:ext cx="6489844" cy="276999"/>
          </a:xfrm>
          <a:prstGeom prst="rect">
            <a:avLst/>
          </a:prstGeom>
          <a:solidFill>
            <a:srgbClr val="005888"/>
          </a:solidFill>
          <a:ln w="38100" cmpd="sng">
            <a:solidFill>
              <a:srgbClr val="005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p:cNvSpPr txBox="1"/>
          <p:nvPr/>
        </p:nvSpPr>
        <p:spPr>
          <a:xfrm>
            <a:off x="191058" y="1588468"/>
            <a:ext cx="6346105" cy="553998"/>
          </a:xfrm>
          <a:prstGeom prst="rect">
            <a:avLst/>
          </a:prstGeom>
          <a:solidFill>
            <a:srgbClr val="005888"/>
          </a:solidFill>
        </p:spPr>
        <p:txBody>
          <a:bodyPr wrap="square" rtlCol="0">
            <a:spAutoFit/>
          </a:bodyPr>
          <a:lstStyle/>
          <a:p>
            <a:pPr algn="ctr"/>
            <a:r>
              <a:rPr lang="en-US" sz="1000" b="1" dirty="0">
                <a:solidFill>
                  <a:schemeClr val="bg1"/>
                </a:solidFill>
              </a:rPr>
              <a:t>A research group from CSIC and CIBERNED has made the first identification of a molecular alteration in multiple sclerosis (MS) brain tissue able to trigger disease progression. This rendered a genetic mouse model of MS with construct and face validity</a:t>
            </a:r>
            <a:r>
              <a:rPr lang="en-US" sz="1000" b="1" dirty="0">
                <a:solidFill>
                  <a:srgbClr val="FF0000"/>
                </a:solidFill>
              </a:rPr>
              <a:t>,</a:t>
            </a:r>
            <a:r>
              <a:rPr lang="en-US" sz="1000" b="1" dirty="0">
                <a:solidFill>
                  <a:schemeClr val="bg1"/>
                </a:solidFill>
              </a:rPr>
              <a:t> useful to explore ways to treat the progressive phase of the disease.</a:t>
            </a:r>
          </a:p>
        </p:txBody>
      </p:sp>
      <p:sp>
        <p:nvSpPr>
          <p:cNvPr id="28" name="13 CuadroTexto"/>
          <p:cNvSpPr txBox="1"/>
          <p:nvPr/>
        </p:nvSpPr>
        <p:spPr>
          <a:xfrm>
            <a:off x="3891132" y="8267690"/>
            <a:ext cx="2736304" cy="861774"/>
          </a:xfrm>
          <a:prstGeom prst="rect">
            <a:avLst/>
          </a:prstGeom>
          <a:noFill/>
        </p:spPr>
        <p:txBody>
          <a:bodyPr wrap="square" rtlCol="0">
            <a:spAutoFit/>
          </a:bodyPr>
          <a:lstStyle/>
          <a:p>
            <a:pPr algn="ctr"/>
            <a:r>
              <a:rPr lang="es-ES" sz="800" b="1" dirty="0">
                <a:solidFill>
                  <a:srgbClr val="005888"/>
                </a:solidFill>
              </a:rPr>
              <a:t>Consorcio Centro de Investigación Biomédica en Red </a:t>
            </a:r>
          </a:p>
          <a:p>
            <a:pPr algn="ctr"/>
            <a:r>
              <a:rPr lang="ca-ES" sz="800" b="1" i="1" dirty="0">
                <a:solidFill>
                  <a:srgbClr val="005888"/>
                </a:solidFill>
                <a:latin typeface="Calibri" pitchFamily="34" charset="0"/>
                <a:cs typeface="Arial" pitchFamily="34" charset="0"/>
              </a:rPr>
              <a:t>(CIBER)</a:t>
            </a:r>
          </a:p>
          <a:p>
            <a:pPr algn="ctr"/>
            <a:endParaRPr lang="ca-ES" sz="800" b="1" i="1" dirty="0">
              <a:solidFill>
                <a:srgbClr val="005888"/>
              </a:solidFill>
              <a:latin typeface="Calibri" pitchFamily="34" charset="0"/>
              <a:cs typeface="Arial" pitchFamily="34" charset="0"/>
            </a:endParaRPr>
          </a:p>
          <a:p>
            <a:pPr algn="ctr"/>
            <a:r>
              <a:rPr lang="ca-ES" sz="800" dirty="0">
                <a:latin typeface="Calibri" pitchFamily="34" charset="0"/>
                <a:cs typeface="Arial" pitchFamily="34" charset="0"/>
                <a:hlinkClick r:id="rId3"/>
              </a:rPr>
              <a:t>otc@ciberisciii.es</a:t>
            </a:r>
            <a:endParaRPr lang="ca-ES" sz="800" dirty="0">
              <a:latin typeface="Calibri" pitchFamily="34" charset="0"/>
              <a:cs typeface="Arial" pitchFamily="34" charset="0"/>
            </a:endParaRPr>
          </a:p>
          <a:p>
            <a:pPr algn="ctr"/>
            <a:r>
              <a:rPr lang="ca-ES" sz="800" dirty="0">
                <a:latin typeface="Calibri" pitchFamily="34" charset="0"/>
                <a:cs typeface="Arial" pitchFamily="34" charset="0"/>
                <a:hlinkClick r:id="rId4"/>
              </a:rPr>
              <a:t>https://www.ciberisciii.es/en</a:t>
            </a:r>
            <a:endParaRPr lang="ca-ES" sz="800" dirty="0">
              <a:latin typeface="Calibri" pitchFamily="34" charset="0"/>
              <a:cs typeface="Arial" pitchFamily="34" charset="0"/>
            </a:endParaRPr>
          </a:p>
          <a:p>
            <a:pPr algn="ctr"/>
            <a:endParaRPr lang="ca-ES" sz="1000" dirty="0">
              <a:latin typeface="Calibri" pitchFamily="34" charset="0"/>
              <a:cs typeface="Arial" pitchFamily="34" charset="0"/>
            </a:endParaRPr>
          </a:p>
        </p:txBody>
      </p:sp>
      <p:sp>
        <p:nvSpPr>
          <p:cNvPr id="30" name="17 CuadroTexto"/>
          <p:cNvSpPr txBox="1"/>
          <p:nvPr/>
        </p:nvSpPr>
        <p:spPr>
          <a:xfrm>
            <a:off x="329723" y="8011830"/>
            <a:ext cx="2070809" cy="954107"/>
          </a:xfrm>
          <a:prstGeom prst="rect">
            <a:avLst/>
          </a:prstGeom>
          <a:noFill/>
          <a:ln>
            <a:noFill/>
          </a:ln>
        </p:spPr>
        <p:txBody>
          <a:bodyPr wrap="square" rtlCol="0">
            <a:spAutoFit/>
          </a:bodyPr>
          <a:lstStyle/>
          <a:p>
            <a:pPr algn="ctr"/>
            <a:r>
              <a:rPr lang="en-US" sz="1200" b="1" dirty="0">
                <a:solidFill>
                  <a:srgbClr val="005888"/>
                </a:solidFill>
                <a:latin typeface="Calibri" pitchFamily="34" charset="0"/>
                <a:cs typeface="Arial" pitchFamily="34" charset="0"/>
              </a:rPr>
              <a:t>Aims</a:t>
            </a:r>
          </a:p>
          <a:p>
            <a:pPr algn="just"/>
            <a:endParaRPr lang="en-US" sz="400" b="1" dirty="0">
              <a:solidFill>
                <a:srgbClr val="005888"/>
              </a:solidFill>
              <a:latin typeface="Calibri" pitchFamily="34" charset="0"/>
              <a:cs typeface="Arial" pitchFamily="34" charset="0"/>
            </a:endParaRPr>
          </a:p>
          <a:p>
            <a:pPr algn="just"/>
            <a:r>
              <a:rPr lang="en-US" sz="1000" dirty="0">
                <a:solidFill>
                  <a:srgbClr val="005888"/>
                </a:solidFill>
                <a:latin typeface="Calibri" pitchFamily="34" charset="0"/>
                <a:cs typeface="Arial" pitchFamily="34" charset="0"/>
              </a:rPr>
              <a:t>Looking for a partner interested in a license and/or a collaboration agreement to develop and exploit this asset.</a:t>
            </a:r>
          </a:p>
        </p:txBody>
      </p:sp>
      <p:sp>
        <p:nvSpPr>
          <p:cNvPr id="41" name="Rectangle 3"/>
          <p:cNvSpPr>
            <a:spLocks noChangeArrowheads="1"/>
          </p:cNvSpPr>
          <p:nvPr/>
        </p:nvSpPr>
        <p:spPr bwMode="auto">
          <a:xfrm>
            <a:off x="5214465" y="18303"/>
            <a:ext cx="15526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lang="en-US" sz="1100" b="1" dirty="0">
                <a:solidFill>
                  <a:srgbClr val="005888"/>
                </a:solidFill>
                <a:latin typeface="Calibri" pitchFamily="34" charset="0"/>
                <a:cs typeface="Arial" pitchFamily="34" charset="0"/>
              </a:rPr>
              <a:t>Technology Offer</a:t>
            </a:r>
          </a:p>
        </p:txBody>
      </p:sp>
      <p:pic>
        <p:nvPicPr>
          <p:cNvPr id="25" name="Imagen 24" descr="Imagen que contiene alimentos, dibujo&#10;&#10;Descripción generada automáticamente">
            <a:extLst>
              <a:ext uri="{FF2B5EF4-FFF2-40B4-BE49-F238E27FC236}">
                <a16:creationId xmlns:a16="http://schemas.microsoft.com/office/drawing/2014/main" id="{A71BEA65-E00F-48AA-9275-8FFB31400BCF}"/>
              </a:ext>
            </a:extLst>
          </p:cNvPr>
          <p:cNvPicPr>
            <a:picLocks noChangeAspect="1"/>
          </p:cNvPicPr>
          <p:nvPr/>
        </p:nvPicPr>
        <p:blipFill>
          <a:blip r:embed="rId5"/>
          <a:stretch>
            <a:fillRect/>
          </a:stretch>
        </p:blipFill>
        <p:spPr>
          <a:xfrm>
            <a:off x="322871" y="272480"/>
            <a:ext cx="993897" cy="459156"/>
          </a:xfrm>
          <a:prstGeom prst="rect">
            <a:avLst/>
          </a:prstGeom>
        </p:spPr>
      </p:pic>
      <p:pic>
        <p:nvPicPr>
          <p:cNvPr id="2" name="Imagen 1">
            <a:extLst>
              <a:ext uri="{FF2B5EF4-FFF2-40B4-BE49-F238E27FC236}">
                <a16:creationId xmlns:a16="http://schemas.microsoft.com/office/drawing/2014/main" id="{65A04202-FA8E-0195-C8EE-1061E53B18D0}"/>
              </a:ext>
            </a:extLst>
          </p:cNvPr>
          <p:cNvPicPr>
            <a:picLocks noChangeAspect="1"/>
          </p:cNvPicPr>
          <p:nvPr/>
        </p:nvPicPr>
        <p:blipFill>
          <a:blip r:embed="rId6"/>
          <a:stretch>
            <a:fillRect/>
          </a:stretch>
        </p:blipFill>
        <p:spPr>
          <a:xfrm>
            <a:off x="1396469" y="314321"/>
            <a:ext cx="1212096" cy="401658"/>
          </a:xfrm>
          <a:prstGeom prst="rect">
            <a:avLst/>
          </a:prstGeom>
        </p:spPr>
      </p:pic>
      <p:pic>
        <p:nvPicPr>
          <p:cNvPr id="8" name="Imagen 7">
            <a:extLst>
              <a:ext uri="{FF2B5EF4-FFF2-40B4-BE49-F238E27FC236}">
                <a16:creationId xmlns:a16="http://schemas.microsoft.com/office/drawing/2014/main" id="{787B7439-F975-4F27-BA73-2189A021AD06}"/>
              </a:ext>
            </a:extLst>
          </p:cNvPr>
          <p:cNvPicPr>
            <a:picLocks noChangeAspect="1"/>
          </p:cNvPicPr>
          <p:nvPr/>
        </p:nvPicPr>
        <p:blipFill rotWithShape="1">
          <a:blip r:embed="rId7"/>
          <a:srcRect r="40491" b="-7854"/>
          <a:stretch/>
        </p:blipFill>
        <p:spPr>
          <a:xfrm>
            <a:off x="2456486" y="8207112"/>
            <a:ext cx="1451350" cy="563541"/>
          </a:xfrm>
          <a:prstGeom prst="rect">
            <a:avLst/>
          </a:prstGeom>
        </p:spPr>
      </p:pic>
      <p:pic>
        <p:nvPicPr>
          <p:cNvPr id="5" name="Imagen 4">
            <a:extLst>
              <a:ext uri="{FF2B5EF4-FFF2-40B4-BE49-F238E27FC236}">
                <a16:creationId xmlns:a16="http://schemas.microsoft.com/office/drawing/2014/main" id="{43C2284F-96A0-4913-A76D-6F439BB2F4A2}"/>
              </a:ext>
            </a:extLst>
          </p:cNvPr>
          <p:cNvPicPr>
            <a:picLocks noChangeAspect="1"/>
          </p:cNvPicPr>
          <p:nvPr/>
        </p:nvPicPr>
        <p:blipFill>
          <a:blip r:embed="rId8"/>
          <a:stretch>
            <a:fillRect/>
          </a:stretch>
        </p:blipFill>
        <p:spPr>
          <a:xfrm>
            <a:off x="2774695" y="313018"/>
            <a:ext cx="1688424" cy="358348"/>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6037</TotalTime>
  <Words>524</Words>
  <Application>Microsoft Office PowerPoint</Application>
  <PresentationFormat>A4 (210 x 297 mm)</PresentationFormat>
  <Paragraphs>26</Paragraphs>
  <Slides>1</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Calibri</vt:lpstr>
      <vt:lpstr>Tema de Office</vt:lpstr>
      <vt:lpstr>Presentación de PowerPoint</vt:lpstr>
    </vt:vector>
  </TitlesOfParts>
  <Company>VHIR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34628090A</dc:creator>
  <cp:lastModifiedBy>Adrian Perez [GESTOR NED]</cp:lastModifiedBy>
  <cp:revision>439</cp:revision>
  <dcterms:created xsi:type="dcterms:W3CDTF">2013-09-19T00:21:30Z</dcterms:created>
  <dcterms:modified xsi:type="dcterms:W3CDTF">2024-10-22T10:13:47Z</dcterms:modified>
</cp:coreProperties>
</file>